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80" r:id="rId2"/>
    <p:sldId id="257" r:id="rId3"/>
    <p:sldId id="256" r:id="rId4"/>
    <p:sldId id="258" r:id="rId5"/>
    <p:sldId id="259" r:id="rId6"/>
    <p:sldId id="260" r:id="rId7"/>
    <p:sldId id="261" r:id="rId8"/>
    <p:sldId id="262" r:id="rId9"/>
    <p:sldId id="265" r:id="rId10"/>
    <p:sldId id="264" r:id="rId11"/>
    <p:sldId id="281" r:id="rId12"/>
    <p:sldId id="266" r:id="rId13"/>
    <p:sldId id="279" r:id="rId14"/>
    <p:sldId id="267" r:id="rId15"/>
    <p:sldId id="268" r:id="rId16"/>
    <p:sldId id="269" r:id="rId17"/>
    <p:sldId id="270" r:id="rId18"/>
    <p:sldId id="272" r:id="rId19"/>
    <p:sldId id="273" r:id="rId20"/>
    <p:sldId id="276" r:id="rId21"/>
    <p:sldId id="275" r:id="rId22"/>
    <p:sldId id="277" r:id="rId23"/>
    <p:sldId id="278" r:id="rId24"/>
  </p:sldIdLst>
  <p:sldSz cx="12192000" cy="6858000"/>
  <p:notesSz cx="6858000" cy="9144000"/>
  <p:defaultTextStyle>
    <a:defPPr>
      <a:defRPr lang="lt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openxmlformats.org/officeDocument/2006/relationships/customXml" Target="../customXml/item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t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8BC1C6-56DD-42DE-87C4-2F47D3BD66E2}" type="datetimeFigureOut">
              <a:rPr lang="lt-LT" smtClean="0"/>
              <a:t>2022-03-30</a:t>
            </a:fld>
            <a:endParaRPr lang="lt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t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t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B35BD4-AB6B-478D-B5A9-C46982BAEBC9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570633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https://www.geeksforgeeks.org/difference-between-agile-testing-and-waterfall-testing/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35BD4-AB6B-478D-B5A9-C46982BAEBC9}" type="slidenum">
              <a:rPr lang="lt-LT" smtClean="0"/>
              <a:t>9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131710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6B81-5546-407F-9373-1076606DAE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8866E5-673D-4DB7-9914-326232F7EE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t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295B9-6ACF-4988-9A25-4AA6A4184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AC98-F747-4BEE-8223-E94FA514D211}" type="datetimeFigureOut">
              <a:rPr lang="lt-LT" smtClean="0"/>
              <a:t>2022-03-30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A13E8-6391-4AF1-A2B9-52F1030AD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CBAED-31E9-405C-BF07-7762A61A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95908-8315-42E2-8106-B103F891C526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862265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CD47D-6016-46FE-AE55-629FFD4B6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6D5314-20F3-46BD-860D-F722C77B28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63ECD-04B6-43AE-84D7-B4F96952B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AC98-F747-4BEE-8223-E94FA514D211}" type="datetimeFigureOut">
              <a:rPr lang="lt-LT" smtClean="0"/>
              <a:t>2022-03-30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1CCEF-56C1-4D23-98B6-C75FF16F6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B8E77-6B73-4FE9-8E46-D47E90FD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95908-8315-42E2-8106-B103F891C526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968939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0EC957-03D5-46AF-9C5C-6781ED8C9B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EF7BD5-5BFE-49F4-9EA2-917208E300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359CB-98CC-429C-9E68-8341DE197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AC98-F747-4BEE-8223-E94FA514D211}" type="datetimeFigureOut">
              <a:rPr lang="lt-LT" smtClean="0"/>
              <a:t>2022-03-30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3E032-7B6E-4275-A480-668F4608B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B585B-4E2E-4CFC-B43A-83CBB2856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95908-8315-42E2-8106-B103F891C526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42761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233D2-D5B9-4491-A531-E65F10B73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78040-0EE5-46B5-ACDC-FDA473249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41C83-422C-464D-A681-6F2B1FF5F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AC98-F747-4BEE-8223-E94FA514D211}" type="datetimeFigureOut">
              <a:rPr lang="lt-LT" smtClean="0"/>
              <a:t>2022-03-30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3FF3B2-3998-4BD1-8AAC-E4B53283A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921E7-D0D2-4AA2-A2CC-4CF13AD0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95908-8315-42E2-8106-B103F891C526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930055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8D10B-003D-4FB6-80DD-CC6AB99A3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4C760C-066B-4C01-8AF4-9DAB276AE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29B2C-DE03-4E55-B52D-EDABCCC30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AC98-F747-4BEE-8223-E94FA514D211}" type="datetimeFigureOut">
              <a:rPr lang="lt-LT" smtClean="0"/>
              <a:t>2022-03-30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CF368-DFCB-4D38-A5A4-B6DFDBF93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D3194-2160-47A7-832E-3866B67B9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95908-8315-42E2-8106-B103F891C526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371080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75D99-1AF3-44EE-B186-8E309C52A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BEDCE-D16D-48C1-B049-8D49F04BCB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0E3B02-5E06-486E-9B36-E4E7E2B980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BE19C9-3083-4DC1-B806-615E13EF4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AC98-F747-4BEE-8223-E94FA514D211}" type="datetimeFigureOut">
              <a:rPr lang="lt-LT" smtClean="0"/>
              <a:t>2022-03-30</a:t>
            </a:fld>
            <a:endParaRPr lang="lt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720963-AA45-434A-8B7B-C695C84ED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66EF30-511A-49FE-B816-23FFC0EFA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95908-8315-42E2-8106-B103F891C526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682942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F2612-6E3E-41B1-9596-12678E271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7064BC-5766-4E89-AE39-7E33AABCF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CE4490-2F76-41A6-A659-9F1B8B6029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7B1A27-B8AE-48CB-8994-7C50F752A7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ED12DE-1C6C-43FA-9BD3-3B97F51375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8C11-ABE3-4215-8C46-02F018297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AC98-F747-4BEE-8223-E94FA514D211}" type="datetimeFigureOut">
              <a:rPr lang="lt-LT" smtClean="0"/>
              <a:t>2022-03-30</a:t>
            </a:fld>
            <a:endParaRPr lang="lt-L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3ADDA4-20EC-499B-B016-22A90A373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41C850-1960-4C9B-A892-B3A8CA9B7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95908-8315-42E2-8106-B103F891C526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90875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FCA43-C7EE-4521-9580-75354ADF6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9832F0-59F4-43A9-8F74-EE44A53F6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AC98-F747-4BEE-8223-E94FA514D211}" type="datetimeFigureOut">
              <a:rPr lang="lt-LT" smtClean="0"/>
              <a:t>2022-03-30</a:t>
            </a:fld>
            <a:endParaRPr lang="lt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7392B-9BC1-495B-8795-502C3C7C3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C4D386-11B5-4A3E-8F10-7012C88A8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95908-8315-42E2-8106-B103F891C526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961814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BB74E9-BA92-47A0-A0FC-342567E45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AC98-F747-4BEE-8223-E94FA514D211}" type="datetimeFigureOut">
              <a:rPr lang="lt-LT" smtClean="0"/>
              <a:t>2022-03-30</a:t>
            </a:fld>
            <a:endParaRPr lang="lt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A7F5F7-E48D-4AD1-B4F8-6164A994A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461C0-5089-49A3-A399-024344640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95908-8315-42E2-8106-B103F891C526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385121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246E7-56BD-46DA-91F9-D2457F6E0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7A2D9-5A28-4F27-9247-7F00B5AD3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7BFB58-F5AE-4CF6-88CF-D40A74949C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B4B59-86DB-4C63-A328-AF47CCD1A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AC98-F747-4BEE-8223-E94FA514D211}" type="datetimeFigureOut">
              <a:rPr lang="lt-LT" smtClean="0"/>
              <a:t>2022-03-30</a:t>
            </a:fld>
            <a:endParaRPr lang="lt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ECE86A-2FB8-430E-A9D9-E844ACCD4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A0709A-9C96-4103-A43B-E48003661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95908-8315-42E2-8106-B103F891C526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612093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17030-7A84-422C-9DAC-709A87793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D1C81E-8950-4F80-A165-0ED12F646D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t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58DFF-2508-4077-9F64-67C9189884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0886D4-A7AB-45B0-948F-F1B162FDF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AC98-F747-4BEE-8223-E94FA514D211}" type="datetimeFigureOut">
              <a:rPr lang="lt-LT" smtClean="0"/>
              <a:t>2022-03-30</a:t>
            </a:fld>
            <a:endParaRPr lang="lt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8E8626-0879-4B2B-A1D8-AB0573858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D67481-B8D2-4FEB-8658-3BC33A669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95908-8315-42E2-8106-B103F891C526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056232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E4F26A-7482-4FC4-B657-E63F9452D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C9AAD-A59B-4FF5-BFFA-E88CAAF51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DA3CA-E631-4C0A-870E-66E1B41A0D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5AC98-F747-4BEE-8223-E94FA514D211}" type="datetimeFigureOut">
              <a:rPr lang="lt-LT" smtClean="0"/>
              <a:t>2022-03-30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F10BB-7BEE-480B-BA44-02D2C0723F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A77AF-6CFA-4F39-86F3-3284DF8ED8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F95908-8315-42E2-8106-B103F891C526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894956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t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AA0AA7-0142-4D14-B4D0-941CF82DB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Before start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7799F4-E77F-4D0B-B174-97D2D3753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392801"/>
            <a:ext cx="3425609" cy="38274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601935-A250-43F0-9C26-25E373BEC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729" y="632804"/>
            <a:ext cx="3433324" cy="334749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087A90-85D4-4F44-A61A-BC0A3B396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672563" y="330045"/>
            <a:ext cx="2978239" cy="399763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38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EF82D-F9A9-44A8-AF97-B6B63E2A57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237" y="914400"/>
            <a:ext cx="3657600" cy="288757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Testing in Agile</a:t>
            </a:r>
            <a:endParaRPr lang="lt-LT" sz="48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118D97-4EF0-4AD0-9E08-5C995726E9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237" y="4170501"/>
            <a:ext cx="3657600" cy="1525597"/>
          </a:xfrm>
        </p:spPr>
        <p:txBody>
          <a:bodyPr>
            <a:normAutofit/>
          </a:bodyPr>
          <a:lstStyle/>
          <a:p>
            <a:r>
              <a:rPr lang="en-US" sz="2000" b="1" i="0" dirty="0">
                <a:solidFill>
                  <a:srgbClr val="FFFFFF"/>
                </a:solidFill>
                <a:effectLst/>
                <a:latin typeface="urw-din"/>
              </a:rPr>
              <a:t>Agile Testing: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b="0" i="0" dirty="0">
                <a:solidFill>
                  <a:srgbClr val="FFFFFF"/>
                </a:solidFill>
                <a:effectLst/>
                <a:latin typeface="urw-din"/>
              </a:rPr>
              <a:t>Agile Testing is a type of software testing that involves all members of the project team, special experts and testers</a:t>
            </a:r>
            <a:endParaRPr lang="lt-LT" sz="2000" dirty="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3EFF6C2-7548-4212-BDF9-DDF07727E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729049"/>
            <a:ext cx="6553545" cy="340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83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3EA1E3-428C-4022-A97D-6A6A24DE2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Testing in safe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6B78E2-2CC4-43D6-AF6F-426D4173C1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1507868"/>
            <a:ext cx="6553545" cy="385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22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56C840-C11A-42BA-9A10-4A76E49F4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Difference between Agile Testing and Waterfall Testing</a:t>
            </a:r>
            <a:endParaRPr lang="en-US" sz="2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9BA6C8-FCD4-4818-BB34-861E2DC57CF9}"/>
              </a:ext>
            </a:extLst>
          </p:cNvPr>
          <p:cNvSpPr txBox="1"/>
          <p:nvPr/>
        </p:nvSpPr>
        <p:spPr>
          <a:xfrm>
            <a:off x="2160559" y="6006702"/>
            <a:ext cx="7188199" cy="129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dirty="0"/>
              <a:t>https://www.geeksforgeeks.org/difference-between-agile-testing-and-waterfall-testing/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2DFB44A-F5B5-4B1B-9361-B971E4B930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3150313"/>
              </p:ext>
            </p:extLst>
          </p:nvPr>
        </p:nvGraphicFramePr>
        <p:xfrm>
          <a:off x="3582186" y="250112"/>
          <a:ext cx="8116478" cy="5734916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{8EC20E35-A176-4012-BC5E-935CFFF8708E}</a:tableStyleId>
              </a:tblPr>
              <a:tblGrid>
                <a:gridCol w="4022595">
                  <a:extLst>
                    <a:ext uri="{9D8B030D-6E8A-4147-A177-3AD203B41FA5}">
                      <a16:colId xmlns:a16="http://schemas.microsoft.com/office/drawing/2014/main" val="3519566814"/>
                    </a:ext>
                  </a:extLst>
                </a:gridCol>
                <a:gridCol w="4093883">
                  <a:extLst>
                    <a:ext uri="{9D8B030D-6E8A-4147-A177-3AD203B41FA5}">
                      <a16:colId xmlns:a16="http://schemas.microsoft.com/office/drawing/2014/main" val="2355574298"/>
                    </a:ext>
                  </a:extLst>
                </a:gridCol>
              </a:tblGrid>
              <a:tr h="518386">
                <a:tc>
                  <a:txBody>
                    <a:bodyPr/>
                    <a:lstStyle/>
                    <a:p>
                      <a:r>
                        <a:rPr lang="en-US" sz="1800" b="0" cap="none" spc="0" dirty="0">
                          <a:solidFill>
                            <a:schemeClr val="bg1"/>
                          </a:solidFill>
                        </a:rPr>
                        <a:t>Agile testing</a:t>
                      </a:r>
                      <a:endParaRPr lang="lt-LT" sz="1800" b="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81127" marR="51814" marT="62405" marB="62405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cap="none" spc="0" dirty="0">
                          <a:solidFill>
                            <a:schemeClr val="bg1"/>
                          </a:solidFill>
                        </a:rPr>
                        <a:t>Waterfall testing</a:t>
                      </a:r>
                      <a:endParaRPr lang="lt-LT" sz="1800" b="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81127" marR="51814" marT="62405" marB="62405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32749"/>
                  </a:ext>
                </a:extLst>
              </a:tr>
              <a:tr h="518386">
                <a:tc>
                  <a:txBody>
                    <a:bodyPr/>
                    <a:lstStyle/>
                    <a:p>
                      <a:r>
                        <a:rPr lang="en-US" sz="18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In agile testing, testing </a:t>
                      </a:r>
                      <a:r>
                        <a:rPr lang="en-US" sz="1800" b="1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is not a separate phase</a:t>
                      </a:r>
                      <a:r>
                        <a:rPr lang="en-US" sz="18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lt-LT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1127" marR="51814" marT="62405" marB="62405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In waterfall testing, </a:t>
                      </a:r>
                      <a:r>
                        <a:rPr lang="en-US" sz="1800" b="1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testing is a separate phase</a:t>
                      </a:r>
                      <a:endParaRPr lang="lt-LT" sz="1800" b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1127" marR="51814" marT="62405" marB="62405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060522"/>
                  </a:ext>
                </a:extLst>
              </a:tr>
              <a:tr h="773926">
                <a:tc>
                  <a:txBody>
                    <a:bodyPr/>
                    <a:lstStyle/>
                    <a:p>
                      <a:r>
                        <a:rPr lang="en-US" sz="18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In agile testing, testing is performed alongside the development.</a:t>
                      </a:r>
                      <a:endParaRPr lang="lt-LT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1127" marR="51814" marT="62405" marB="62405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In waterfall testing, testing is carried out only after the completion of development.</a:t>
                      </a:r>
                      <a:endParaRPr lang="lt-LT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1127" marR="51814" marT="62405" marB="62405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50710"/>
                  </a:ext>
                </a:extLst>
              </a:tr>
              <a:tr h="773926">
                <a:tc>
                  <a:txBody>
                    <a:bodyPr/>
                    <a:lstStyle/>
                    <a:p>
                      <a:r>
                        <a:rPr lang="en-US" sz="18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In agile testing, </a:t>
                      </a:r>
                      <a:r>
                        <a:rPr lang="en-US" sz="1800" b="1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development team and testing team work together</a:t>
                      </a:r>
                      <a:r>
                        <a:rPr lang="en-US" sz="18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lt-LT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1127" marR="51814" marT="62405" marB="62405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In waterfall testing, </a:t>
                      </a:r>
                      <a:r>
                        <a:rPr lang="en-US" sz="1800" b="1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development team and testing team work separately</a:t>
                      </a:r>
                      <a:endParaRPr lang="lt-LT" sz="1800" b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1127" marR="51814" marT="62405" marB="62405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790224"/>
                  </a:ext>
                </a:extLst>
              </a:tr>
              <a:tr h="773926">
                <a:tc>
                  <a:txBody>
                    <a:bodyPr/>
                    <a:lstStyle/>
                    <a:p>
                      <a:r>
                        <a:rPr lang="en-US" sz="18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In agile testing, testers are involved in the requirements.</a:t>
                      </a:r>
                      <a:endParaRPr lang="lt-LT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1127" marR="51814" marT="62405" marB="62405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In waterfall testing, testers may or may not be involve in the requirements.</a:t>
                      </a:r>
                      <a:endParaRPr lang="lt-LT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1127" marR="51814" marT="62405" marB="62405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05570"/>
                  </a:ext>
                </a:extLst>
              </a:tr>
              <a:tr h="773926">
                <a:tc>
                  <a:txBody>
                    <a:bodyPr/>
                    <a:lstStyle/>
                    <a:p>
                      <a:r>
                        <a:rPr lang="en-US" sz="18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In agile testing, acceptance testing is carried out </a:t>
                      </a:r>
                      <a:r>
                        <a:rPr lang="en-US" sz="1800" b="1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after every iteration</a:t>
                      </a:r>
                      <a:r>
                        <a:rPr lang="en-US" sz="18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lt-LT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1127" marR="51814" marT="62405" marB="62405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In waterfall testing, acceptance testing is carried </a:t>
                      </a:r>
                      <a:r>
                        <a:rPr lang="en-US" sz="1800" b="1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out only in the end</a:t>
                      </a:r>
                      <a:r>
                        <a:rPr lang="en-US" sz="18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lt-LT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1127" marR="51814" marT="62405" marB="62405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8361097"/>
                  </a:ext>
                </a:extLst>
              </a:tr>
              <a:tr h="773926">
                <a:tc>
                  <a:txBody>
                    <a:bodyPr/>
                    <a:lstStyle/>
                    <a:p>
                      <a:r>
                        <a:rPr lang="en-US" sz="18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In agile testing, regression testing is carried out </a:t>
                      </a:r>
                      <a:r>
                        <a:rPr lang="en-US" sz="1800" b="1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after every iteration</a:t>
                      </a:r>
                      <a:r>
                        <a:rPr lang="en-US" sz="18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lt-LT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1127" marR="51814" marT="62405" marB="62405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In waterfall testing, regression testing is carried out </a:t>
                      </a:r>
                      <a:r>
                        <a:rPr lang="en-US" sz="1800" b="1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only in the end</a:t>
                      </a:r>
                      <a:r>
                        <a:rPr lang="en-US" sz="18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lt-LT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1127" marR="51814" marT="62405" marB="62405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862210"/>
                  </a:ext>
                </a:extLst>
              </a:tr>
              <a:tr h="518386">
                <a:tc>
                  <a:txBody>
                    <a:bodyPr/>
                    <a:lstStyle/>
                    <a:p>
                      <a:r>
                        <a:rPr lang="lt-LT" sz="1800" b="0" kern="1200" cap="none" spc="0">
                          <a:solidFill>
                            <a:schemeClr val="tx1"/>
                          </a:solidFill>
                          <a:effectLst/>
                        </a:rPr>
                        <a:t>In agile testing, different testing levels overlap.</a:t>
                      </a:r>
                      <a:endParaRPr lang="lt-LT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1127" marR="51814" marT="62405" marB="62405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lt-LT" sz="1800" b="0" kern="1200" cap="none" spc="0" dirty="0" err="1">
                          <a:solidFill>
                            <a:schemeClr val="tx1"/>
                          </a:solidFill>
                          <a:effectLst/>
                        </a:rPr>
                        <a:t>In</a:t>
                      </a:r>
                      <a:r>
                        <a:rPr lang="lt-LT" sz="18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lt-LT" sz="1800" b="0" kern="1200" cap="none" spc="0" dirty="0" err="1">
                          <a:solidFill>
                            <a:schemeClr val="tx1"/>
                          </a:solidFill>
                          <a:effectLst/>
                        </a:rPr>
                        <a:t>waterfall</a:t>
                      </a:r>
                      <a:r>
                        <a:rPr lang="lt-LT" sz="18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lt-LT" sz="1800" b="0" kern="1200" cap="none" spc="0" dirty="0" err="1">
                          <a:solidFill>
                            <a:schemeClr val="tx1"/>
                          </a:solidFill>
                          <a:effectLst/>
                        </a:rPr>
                        <a:t>testing</a:t>
                      </a:r>
                      <a:r>
                        <a:rPr lang="lt-LT" sz="18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lt-LT" sz="1800" b="0" kern="1200" cap="none" spc="0" dirty="0" err="1">
                          <a:solidFill>
                            <a:schemeClr val="tx1"/>
                          </a:solidFill>
                          <a:effectLst/>
                        </a:rPr>
                        <a:t>testing</a:t>
                      </a:r>
                      <a:r>
                        <a:rPr lang="lt-LT" sz="18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lt-LT" sz="1800" b="0" kern="1200" cap="none" spc="0" dirty="0" err="1">
                          <a:solidFill>
                            <a:schemeClr val="tx1"/>
                          </a:solidFill>
                          <a:effectLst/>
                        </a:rPr>
                        <a:t>levels</a:t>
                      </a:r>
                      <a:r>
                        <a:rPr lang="lt-LT" sz="18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lt-LT" sz="1800" b="0" kern="1200" cap="none" spc="0" dirty="0" err="1">
                          <a:solidFill>
                            <a:schemeClr val="tx1"/>
                          </a:solidFill>
                          <a:effectLst/>
                        </a:rPr>
                        <a:t>can’t</a:t>
                      </a:r>
                      <a:r>
                        <a:rPr lang="lt-LT" sz="18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lt-LT" sz="1800" b="0" kern="1200" cap="none" spc="0" dirty="0" err="1">
                          <a:solidFill>
                            <a:schemeClr val="tx1"/>
                          </a:solidFill>
                          <a:effectLst/>
                        </a:rPr>
                        <a:t>overlap</a:t>
                      </a:r>
                      <a:r>
                        <a:rPr lang="lt-LT" sz="18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lt-LT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1127" marR="51814" marT="62405" marB="62405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714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6367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7C981-0AC6-4D13-A272-5F0262B44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lt-LT" dirty="0" err="1"/>
              <a:t>Break</a:t>
            </a:r>
            <a:endParaRPr lang="lt-L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39ACB8-B263-4876-A051-22444619A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653523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C94C35-CFB9-4FAB-B55A-02E156862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Tester vs other roles in Agile team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group of men posing for a picture&#10;&#10;Description automatically generated">
            <a:extLst>
              <a:ext uri="{FF2B5EF4-FFF2-40B4-BE49-F238E27FC236}">
                <a16:creationId xmlns:a16="http://schemas.microsoft.com/office/drawing/2014/main" id="{045510CC-A305-48A7-BD92-E5EA50FA0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1122847"/>
            <a:ext cx="6553545" cy="462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39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EC69D7-A6BB-4932-8228-0E0C9EF57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Scrum team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9EA61D-3BB1-496B-9E36-E63CEF8B45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3966" y="307731"/>
            <a:ext cx="5988969" cy="3997637"/>
          </a:xfrm>
          <a:prstGeom prst="rect">
            <a:avLst/>
          </a:prstGeom>
        </p:spPr>
      </p:pic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781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C7A7E8-6DFB-43F0-ACA9-7A75D665C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Tester vs other roles in Agile team</a:t>
            </a:r>
            <a:endParaRPr lang="lt-LT" sz="3600">
              <a:solidFill>
                <a:schemeClr val="bg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7BCC2-A317-47A4-A32F-B7D3B6E0F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2116137"/>
            <a:ext cx="3822192" cy="37730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>
                <a:solidFill>
                  <a:schemeClr val="bg1"/>
                </a:solidFill>
              </a:rPr>
              <a:t>Resposnabilities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MuseoSans"/>
              </a:rPr>
              <a:t>A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MuseoSans"/>
              </a:rPr>
              <a:t>nalyzing user stories and/use cases/requirements for validity and feasibility</a:t>
            </a:r>
          </a:p>
          <a:p>
            <a:pPr fontAlgn="base"/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MuseoSans"/>
              </a:rPr>
              <a:t>collaborate closely with other team members and departments</a:t>
            </a:r>
          </a:p>
          <a:p>
            <a:pPr fontAlgn="base"/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MuseoSans"/>
              </a:rPr>
              <a:t>execute all levels of testing (System, Integration, and Regression)</a:t>
            </a:r>
          </a:p>
          <a:p>
            <a:pPr fontAlgn="base"/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MuseoSans"/>
              </a:rPr>
              <a:t>Design and develop automation scripts when needed</a:t>
            </a:r>
          </a:p>
          <a:p>
            <a:pPr fontAlgn="base"/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MuseoSans"/>
              </a:rPr>
              <a:t>Detect and track software defects and inconsistencies</a:t>
            </a:r>
          </a:p>
          <a:p>
            <a:pPr fontAlgn="base"/>
            <a:r>
              <a:rPr lang="lt-LT" sz="1600" b="0" i="0" u="none" strike="noStrike" dirty="0" err="1">
                <a:solidFill>
                  <a:schemeClr val="bg1"/>
                </a:solidFill>
                <a:effectLst/>
                <a:latin typeface="MuseoSans"/>
              </a:rPr>
              <a:t>Provide</a:t>
            </a:r>
            <a:r>
              <a:rPr lang="lt-LT" sz="1600" b="0" i="0" u="none" strike="noStrike" dirty="0">
                <a:solidFill>
                  <a:schemeClr val="bg1"/>
                </a:solidFill>
                <a:effectLst/>
                <a:latin typeface="MuseoSans"/>
              </a:rPr>
              <a:t> support </a:t>
            </a:r>
            <a:r>
              <a:rPr lang="lt-LT" sz="1600" b="0" i="0" u="none" strike="noStrike" dirty="0" err="1">
                <a:solidFill>
                  <a:schemeClr val="bg1"/>
                </a:solidFill>
                <a:effectLst/>
                <a:latin typeface="MuseoSans"/>
              </a:rPr>
              <a:t>and</a:t>
            </a:r>
            <a:r>
              <a:rPr lang="lt-LT" sz="1600" b="0" i="0" u="none" strike="noStrike" dirty="0">
                <a:solidFill>
                  <a:schemeClr val="bg1"/>
                </a:solidFill>
                <a:effectLst/>
                <a:latin typeface="MuseoSans"/>
              </a:rPr>
              <a:t> </a:t>
            </a:r>
            <a:r>
              <a:rPr lang="lt-LT" sz="1600" b="0" i="0" u="none" strike="noStrike" dirty="0" err="1">
                <a:solidFill>
                  <a:schemeClr val="bg1"/>
                </a:solidFill>
                <a:effectLst/>
                <a:latin typeface="MuseoSans"/>
              </a:rPr>
              <a:t>documentation</a:t>
            </a:r>
            <a:endParaRPr lang="lt-LT" sz="1600" b="0" i="0" u="none" strike="noStrike" dirty="0">
              <a:solidFill>
                <a:schemeClr val="bg1"/>
              </a:solidFill>
              <a:effectLst/>
              <a:latin typeface="MuseoSans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sz="1600" b="0" i="0" u="none" strike="noStrike" dirty="0">
              <a:solidFill>
                <a:schemeClr val="bg1"/>
              </a:solidFill>
              <a:effectLst/>
              <a:latin typeface="MuseoSans"/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lt-LT" sz="16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8FC3F-84AD-4C4B-9326-819C248AA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716" y="1487721"/>
            <a:ext cx="6596652" cy="372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3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79542-4CF4-447B-B88A-0FD45C211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Teamwork in distributed team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37C7BAD-091C-4DC1-80C6-188DE0BF1E2A}"/>
              </a:ext>
            </a:extLst>
          </p:cNvPr>
          <p:cNvSpPr txBox="1">
            <a:spLocks/>
          </p:cNvSpPr>
          <p:nvPr/>
        </p:nvSpPr>
        <p:spPr>
          <a:xfrm>
            <a:off x="1286930" y="2559090"/>
            <a:ext cx="3236431" cy="322337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125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None/>
              <a:defRPr sz="7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None/>
              <a:defRPr sz="6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None/>
              <a:defRPr sz="6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None/>
              <a:defRPr sz="6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None/>
              <a:defRPr sz="6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None/>
              <a:defRPr sz="6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None/>
              <a:defRPr sz="6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-228600" defTabSz="914400" fontAlgn="auto">
              <a:spcBef>
                <a:spcPts val="0"/>
              </a:spcBef>
              <a:spcAft>
                <a:spcPts val="450"/>
              </a:spcAft>
              <a:buClr>
                <a:srgbClr val="E4831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Risks:</a:t>
            </a:r>
          </a:p>
          <a:p>
            <a:pPr marL="342900" marR="0" lvl="0" indent="-228600" defTabSz="914400" fontAlgn="auto">
              <a:spcBef>
                <a:spcPts val="0"/>
              </a:spcBef>
              <a:spcAft>
                <a:spcPts val="450"/>
              </a:spcAft>
              <a:buClr>
                <a:srgbClr val="E4831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Communication challenges</a:t>
            </a:r>
          </a:p>
          <a:p>
            <a:pPr marL="342892" marR="0" lvl="0" indent="-228600" defTabSz="914400" fontAlgn="auto">
              <a:spcBef>
                <a:spcPts val="0"/>
              </a:spcBef>
              <a:spcAft>
                <a:spcPts val="450"/>
              </a:spcAft>
              <a:buClr>
                <a:srgbClr val="E4831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Temporal challenges</a:t>
            </a:r>
          </a:p>
          <a:p>
            <a:pPr marL="342892" marR="0" lvl="0" indent="-228600" defTabSz="914400" fontAlgn="auto">
              <a:spcBef>
                <a:spcPts val="0"/>
              </a:spcBef>
              <a:spcAft>
                <a:spcPts val="450"/>
              </a:spcAft>
              <a:buClr>
                <a:srgbClr val="E4831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Cultural challenges</a:t>
            </a:r>
          </a:p>
          <a:p>
            <a:pPr marL="342892" marR="0" lvl="0" indent="-228600" defTabSz="914400" fontAlgn="auto">
              <a:spcBef>
                <a:spcPts val="0"/>
              </a:spcBef>
              <a:spcAft>
                <a:spcPts val="450"/>
              </a:spcAft>
              <a:buClr>
                <a:srgbClr val="E4831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-228600" defTabSz="914400" fontAlgn="auto">
              <a:spcBef>
                <a:spcPts val="0"/>
              </a:spcBef>
              <a:spcAft>
                <a:spcPts val="450"/>
              </a:spcAft>
              <a:buClr>
                <a:srgbClr val="E4831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How to overcome risks?</a:t>
            </a:r>
          </a:p>
          <a:p>
            <a:pPr marL="228600" marR="0" lvl="0" indent="-228600" defTabSz="914400" fontAlgn="auto">
              <a:spcBef>
                <a:spcPts val="0"/>
              </a:spcBef>
              <a:spcAft>
                <a:spcPts val="450"/>
              </a:spcAft>
              <a:buClr>
                <a:srgbClr val="E4831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 Team members</a:t>
            </a:r>
          </a:p>
          <a:p>
            <a:pPr marL="228600" marR="0" lvl="0" indent="-228600" defTabSz="914400" fontAlgn="auto">
              <a:spcBef>
                <a:spcPts val="0"/>
              </a:spcBef>
              <a:spcAft>
                <a:spcPts val="450"/>
              </a:spcAft>
              <a:buClr>
                <a:srgbClr val="E4831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 Shared purpose</a:t>
            </a:r>
          </a:p>
          <a:p>
            <a:pPr marL="228600" marR="0" lvl="0" indent="-228600" defTabSz="914400" fontAlgn="auto">
              <a:spcBef>
                <a:spcPts val="0"/>
              </a:spcBef>
              <a:spcAft>
                <a:spcPts val="450"/>
              </a:spcAft>
              <a:buClr>
                <a:srgbClr val="E4831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 Technology and tools</a:t>
            </a:r>
          </a:p>
          <a:p>
            <a:pPr marL="228600" marR="0" lvl="0" indent="-228600" defTabSz="914400" fontAlgn="auto">
              <a:spcBef>
                <a:spcPts val="0"/>
              </a:spcBef>
              <a:spcAft>
                <a:spcPts val="450"/>
              </a:spcAft>
              <a:buClr>
                <a:srgbClr val="E4831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-228600" defTabSz="914400" fontAlgn="auto">
              <a:spcBef>
                <a:spcPts val="0"/>
              </a:spcBef>
              <a:spcAft>
                <a:spcPts val="450"/>
              </a:spcAft>
              <a:buClr>
                <a:srgbClr val="E4831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E3980C-F2AC-4112-BF7B-7B2C40EF0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2316" y="2559090"/>
            <a:ext cx="5194570" cy="379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636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D4A94A-03CD-4CCC-B59A-F24124C08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lt-LT" sz="3200" dirty="0">
                <a:solidFill>
                  <a:srgbClr val="FFFFFF"/>
                </a:solidFill>
              </a:rPr>
              <a:t>Be </a:t>
            </a:r>
            <a:r>
              <a:rPr lang="lt-LT" sz="3200" dirty="0" err="1">
                <a:solidFill>
                  <a:srgbClr val="FFFFFF"/>
                </a:solidFill>
              </a:rPr>
              <a:t>productive</a:t>
            </a:r>
            <a:endParaRPr lang="lt-LT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7FB2A-3A1E-484D-A79F-097B03710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8710" y="739898"/>
            <a:ext cx="4486719" cy="4825832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lt-LT" sz="2600" dirty="0" err="1"/>
              <a:t>Organize</a:t>
            </a:r>
            <a:r>
              <a:rPr lang="lt-LT" sz="2600" dirty="0"/>
              <a:t> </a:t>
            </a:r>
            <a:r>
              <a:rPr lang="lt-LT" sz="2600" dirty="0" err="1"/>
              <a:t>your</a:t>
            </a:r>
            <a:r>
              <a:rPr lang="lt-LT" sz="2600" dirty="0"/>
              <a:t> </a:t>
            </a:r>
            <a:r>
              <a:rPr lang="lt-LT" sz="2600" dirty="0" err="1"/>
              <a:t>daily</a:t>
            </a:r>
            <a:r>
              <a:rPr lang="lt-LT" sz="2600" dirty="0"/>
              <a:t> </a:t>
            </a:r>
            <a:r>
              <a:rPr lang="lt-LT" sz="2600" dirty="0" err="1"/>
              <a:t>tasks</a:t>
            </a:r>
            <a:endParaRPr lang="en-US" sz="2600" dirty="0"/>
          </a:p>
          <a:p>
            <a:pPr>
              <a:buFont typeface="Wingdings" panose="05000000000000000000" pitchFamily="2" charset="2"/>
              <a:buChar char="Ø"/>
            </a:pPr>
            <a:endParaRPr lang="en-US" sz="2600" dirty="0"/>
          </a:p>
          <a:p>
            <a:pPr>
              <a:buFont typeface="Wingdings" panose="05000000000000000000" pitchFamily="2" charset="2"/>
              <a:buChar char="Ø"/>
            </a:pPr>
            <a:r>
              <a:rPr lang="lt-LT" sz="2600" dirty="0" err="1"/>
              <a:t>You</a:t>
            </a:r>
            <a:r>
              <a:rPr lang="lt-LT" sz="2600" dirty="0"/>
              <a:t> </a:t>
            </a:r>
            <a:r>
              <a:rPr lang="lt-LT" sz="2600" dirty="0" err="1"/>
              <a:t>do</a:t>
            </a:r>
            <a:r>
              <a:rPr lang="lt-LT" sz="2600" dirty="0"/>
              <a:t> </a:t>
            </a:r>
            <a:r>
              <a:rPr lang="lt-LT" sz="2600" dirty="0" err="1"/>
              <a:t>not</a:t>
            </a:r>
            <a:r>
              <a:rPr lang="lt-LT" sz="2600" dirty="0"/>
              <a:t> </a:t>
            </a:r>
            <a:r>
              <a:rPr lang="lt-LT" sz="2600" dirty="0" err="1"/>
              <a:t>manage</a:t>
            </a:r>
            <a:r>
              <a:rPr lang="lt-LT" sz="2600" dirty="0"/>
              <a:t> </a:t>
            </a:r>
            <a:r>
              <a:rPr lang="lt-LT" sz="2600" dirty="0" err="1"/>
              <a:t>time</a:t>
            </a:r>
            <a:r>
              <a:rPr lang="lt-LT" sz="2600" dirty="0"/>
              <a:t>; </a:t>
            </a:r>
            <a:r>
              <a:rPr lang="lt-LT" sz="2600" dirty="0" err="1"/>
              <a:t>you</a:t>
            </a:r>
            <a:r>
              <a:rPr lang="lt-LT" sz="2600" dirty="0"/>
              <a:t> </a:t>
            </a:r>
            <a:r>
              <a:rPr lang="lt-LT" sz="2600" dirty="0" err="1"/>
              <a:t>manage</a:t>
            </a:r>
            <a:r>
              <a:rPr lang="lt-LT" sz="2600" dirty="0"/>
              <a:t> </a:t>
            </a:r>
            <a:r>
              <a:rPr lang="lt-LT" sz="2600" dirty="0" err="1"/>
              <a:t>tasks</a:t>
            </a:r>
            <a:r>
              <a:rPr lang="lt-LT" sz="2600" dirty="0"/>
              <a:t> </a:t>
            </a:r>
            <a:r>
              <a:rPr lang="lt-LT" sz="2600" dirty="0" err="1"/>
              <a:t>and</a:t>
            </a:r>
            <a:r>
              <a:rPr lang="lt-LT" sz="2600" dirty="0"/>
              <a:t> </a:t>
            </a:r>
            <a:r>
              <a:rPr lang="lt-LT" sz="2600" dirty="0" err="1"/>
              <a:t>priorities</a:t>
            </a:r>
            <a:endParaRPr lang="en-US" sz="2600" dirty="0"/>
          </a:p>
          <a:p>
            <a:pPr>
              <a:buFont typeface="Wingdings" panose="05000000000000000000" pitchFamily="2" charset="2"/>
              <a:buChar char="Ø"/>
            </a:pPr>
            <a:endParaRPr lang="en-US" sz="2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600" dirty="0"/>
              <a:t>Don't let tasks pile up; that will only cause you more stress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600" dirty="0"/>
          </a:p>
          <a:p>
            <a:pPr>
              <a:buFont typeface="Wingdings" panose="05000000000000000000" pitchFamily="2" charset="2"/>
              <a:buChar char="Ø"/>
            </a:pPr>
            <a:r>
              <a:rPr lang="lt-LT" sz="2600" dirty="0" err="1"/>
              <a:t>Zero</a:t>
            </a:r>
            <a:r>
              <a:rPr lang="lt-LT" sz="2600" dirty="0"/>
              <a:t> </a:t>
            </a:r>
            <a:r>
              <a:rPr lang="lt-LT" sz="2600" dirty="0" err="1"/>
              <a:t>distractions</a:t>
            </a:r>
            <a:endParaRPr lang="en-US" sz="2600" dirty="0"/>
          </a:p>
          <a:p>
            <a:pPr>
              <a:buFont typeface="Wingdings" panose="05000000000000000000" pitchFamily="2" charset="2"/>
              <a:buChar char="Ø"/>
            </a:pPr>
            <a:endParaRPr lang="en-US" sz="2600" dirty="0"/>
          </a:p>
          <a:p>
            <a:pPr>
              <a:buFont typeface="Wingdings" panose="05000000000000000000" pitchFamily="2" charset="2"/>
              <a:buChar char="Ø"/>
            </a:pPr>
            <a:r>
              <a:rPr lang="lt-LT" sz="2600" dirty="0"/>
              <a:t>„</a:t>
            </a:r>
            <a:r>
              <a:rPr lang="lt-LT" sz="2600" dirty="0" err="1"/>
              <a:t>Eat</a:t>
            </a:r>
            <a:r>
              <a:rPr lang="lt-LT" sz="2600" dirty="0"/>
              <a:t> </a:t>
            </a:r>
            <a:r>
              <a:rPr lang="lt-LT" sz="2600" dirty="0" err="1"/>
              <a:t>the</a:t>
            </a:r>
            <a:r>
              <a:rPr lang="lt-LT" sz="2600" dirty="0"/>
              <a:t> </a:t>
            </a:r>
            <a:r>
              <a:rPr lang="lt-LT" sz="2600" dirty="0" err="1"/>
              <a:t>frog</a:t>
            </a:r>
            <a:r>
              <a:rPr lang="lt-LT" sz="2600" dirty="0"/>
              <a:t>“ – Mark </a:t>
            </a:r>
            <a:r>
              <a:rPr lang="lt-LT" sz="2600" dirty="0" err="1"/>
              <a:t>Twai</a:t>
            </a:r>
            <a:endParaRPr lang="en-US" sz="26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lt-LT" sz="1400" dirty="0"/>
          </a:p>
        </p:txBody>
      </p:sp>
      <p:pic>
        <p:nvPicPr>
          <p:cNvPr id="4" name="Content Placeholder 13">
            <a:extLst>
              <a:ext uri="{FF2B5EF4-FFF2-40B4-BE49-F238E27FC236}">
                <a16:creationId xmlns:a16="http://schemas.microsoft.com/office/drawing/2014/main" id="{D98E08EA-C8DE-4FEB-B92E-9B1D19110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082" y="3429000"/>
            <a:ext cx="3118185" cy="317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066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1ACB9-F7BD-4431-9A3E-571FA45B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9559"/>
            <a:ext cx="10515600" cy="861129"/>
          </a:xfrm>
        </p:spPr>
        <p:txBody>
          <a:bodyPr>
            <a:normAutofit fontScale="90000"/>
          </a:bodyPr>
          <a:lstStyle/>
          <a:p>
            <a:r>
              <a:rPr lang="lt-LT" dirty="0" err="1"/>
              <a:t>Soft</a:t>
            </a:r>
            <a:r>
              <a:rPr lang="lt-LT" dirty="0"/>
              <a:t> </a:t>
            </a:r>
            <a:r>
              <a:rPr lang="lt-LT" dirty="0" err="1"/>
              <a:t>skills</a:t>
            </a:r>
            <a:r>
              <a:rPr lang="lt-LT" dirty="0"/>
              <a:t>: </a:t>
            </a:r>
            <a:r>
              <a:rPr lang="lt-LT" sz="3600" dirty="0" err="1"/>
              <a:t>The</a:t>
            </a:r>
            <a:r>
              <a:rPr lang="lt-LT" sz="3600" dirty="0"/>
              <a:t> </a:t>
            </a:r>
            <a:r>
              <a:rPr lang="lt-LT" sz="3600" dirty="0" err="1"/>
              <a:t>most</a:t>
            </a:r>
            <a:r>
              <a:rPr lang="lt-LT" sz="3600" dirty="0"/>
              <a:t> </a:t>
            </a:r>
            <a:r>
              <a:rPr lang="lt-LT" sz="3600" dirty="0" err="1"/>
              <a:t>essential</a:t>
            </a:r>
            <a:r>
              <a:rPr lang="lt-LT" sz="3600" dirty="0"/>
              <a:t> </a:t>
            </a:r>
            <a:r>
              <a:rPr lang="lt-LT" sz="3600" dirty="0" err="1"/>
              <a:t>skills</a:t>
            </a:r>
            <a:r>
              <a:rPr lang="lt-LT" sz="3600" dirty="0"/>
              <a:t> </a:t>
            </a:r>
            <a:r>
              <a:rPr lang="lt-LT" sz="3600" dirty="0" err="1"/>
              <a:t>for</a:t>
            </a:r>
            <a:r>
              <a:rPr lang="lt-LT" sz="3600" dirty="0"/>
              <a:t> a </a:t>
            </a:r>
            <a:r>
              <a:rPr lang="en-US" sz="3600" dirty="0"/>
              <a:t>QA</a:t>
            </a:r>
            <a:r>
              <a:rPr lang="lt-LT" sz="3600"/>
              <a:t>‘s</a:t>
            </a:r>
            <a:br>
              <a:rPr lang="lt-LT" dirty="0"/>
            </a:br>
            <a:endParaRPr lang="lt-L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2481E-2177-4465-963D-32A27E613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Attention to detail.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Time management.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Problem-solving.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Multitasking.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Written and verbal communication.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Ability to work as part of a team.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Knowledge of quality standards.</a:t>
            </a:r>
          </a:p>
          <a:p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864797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D5CEA9-9700-4716-AB18-CB8C76C54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Myth or True?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Menti.com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Code: </a:t>
            </a:r>
            <a:br>
              <a:rPr lang="lt-LT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group of cartoon characters&#10;&#10;Description automatically generated with low confidence">
            <a:extLst>
              <a:ext uri="{FF2B5EF4-FFF2-40B4-BE49-F238E27FC236}">
                <a16:creationId xmlns:a16="http://schemas.microsoft.com/office/drawing/2014/main" id="{C084EE27-B553-41C6-9E1B-4665948F63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1679898"/>
            <a:ext cx="6553545" cy="350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92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40980DF-8B41-4294-9DC4-2ED6224C5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288" y="642938"/>
            <a:ext cx="2327275" cy="5572125"/>
          </a:xfr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046C1EA-420A-4FD3-8D82-7A185F19A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825" y="642938"/>
            <a:ext cx="1485900" cy="3057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A01502-645D-4523-8952-329CD0890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0825" y="3768725"/>
            <a:ext cx="1485900" cy="2446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A35DA0-2708-42D5-8136-0BC932137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3400" y="642938"/>
            <a:ext cx="2111375" cy="3168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7B8A5A-20BF-414D-B9CE-350CD1010A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3400" y="3879850"/>
            <a:ext cx="2111375" cy="23352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BE2D6D-3B1E-4EB3-8043-308C1CCCE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lt-LT" dirty="0" err="1">
                <a:solidFill>
                  <a:srgbClr val="FFFFFF"/>
                </a:solidFill>
              </a:rPr>
              <a:t>Skills</a:t>
            </a:r>
            <a:r>
              <a:rPr lang="lt-LT" dirty="0">
                <a:solidFill>
                  <a:srgbClr val="FFFFFF"/>
                </a:solidFill>
              </a:rPr>
              <a:t> </a:t>
            </a:r>
            <a:r>
              <a:rPr lang="lt-LT" dirty="0" err="1">
                <a:solidFill>
                  <a:srgbClr val="FFFFFF"/>
                </a:solidFill>
              </a:rPr>
              <a:t>from</a:t>
            </a:r>
            <a:r>
              <a:rPr lang="lt-LT" dirty="0">
                <a:solidFill>
                  <a:srgbClr val="FFFFFF"/>
                </a:solidFill>
              </a:rPr>
              <a:t> </a:t>
            </a:r>
            <a:r>
              <a:rPr lang="lt-LT" dirty="0" err="1">
                <a:solidFill>
                  <a:srgbClr val="FFFFFF"/>
                </a:solidFill>
              </a:rPr>
              <a:t>Lin</a:t>
            </a:r>
            <a:r>
              <a:rPr lang="en-US" dirty="0">
                <a:solidFill>
                  <a:srgbClr val="FFFFFF"/>
                </a:solidFill>
              </a:rPr>
              <a:t>k</a:t>
            </a:r>
            <a:r>
              <a:rPr lang="lt-LT" dirty="0" err="1">
                <a:solidFill>
                  <a:srgbClr val="FFFFFF"/>
                </a:solidFill>
              </a:rPr>
              <a:t>edin</a:t>
            </a:r>
            <a:r>
              <a:rPr lang="lt-LT" dirty="0">
                <a:solidFill>
                  <a:srgbClr val="FFFFFF"/>
                </a:solidFill>
              </a:rPr>
              <a:t> </a:t>
            </a:r>
            <a:r>
              <a:rPr lang="lt-LT" dirty="0" err="1">
                <a:solidFill>
                  <a:srgbClr val="FFFFFF"/>
                </a:solidFill>
              </a:rPr>
              <a:t>world</a:t>
            </a:r>
            <a:r>
              <a:rPr lang="lt-LT" dirty="0">
                <a:solidFill>
                  <a:srgbClr val="FFFFFF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3497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3F880A2-C844-40F1-91BD-F229F9AB3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70" y="315913"/>
            <a:ext cx="2967038" cy="1327150"/>
          </a:xfrm>
          <a:prstGeom prst="rect">
            <a:avLst/>
          </a:prstGeom>
        </p:spPr>
      </p:pic>
      <p:pic>
        <p:nvPicPr>
          <p:cNvPr id="13" name="Picture 1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DD9D417-ADAC-4321-81B1-313250834D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055" y="2174232"/>
            <a:ext cx="2967038" cy="1487488"/>
          </a:xfrm>
          <a:prstGeom prst="rect">
            <a:avLst/>
          </a:prstGeom>
        </p:spPr>
      </p:pic>
      <p:pic>
        <p:nvPicPr>
          <p:cNvPr id="11" name="Content Placeholder 10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E50D560-34E7-4BEC-B20A-A6D29CE0CE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687" y="752453"/>
            <a:ext cx="3741738" cy="200025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0209A3-934C-4B20-A2F0-E7495BE9E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2752" y="3483605"/>
            <a:ext cx="3741738" cy="81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A5A6A3-54EA-4EE0-9A81-038D79547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8878" y="4514523"/>
            <a:ext cx="4412103" cy="17042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B70406-C572-4AF8-8898-A7750AF22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QA‘s: what are we talking about ourselves?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31601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A656C-555D-4C69-B37E-E2CF2610B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Employers: what are they looking for?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40CBA5-9AF1-4467-BBE3-71FA19E69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6526" y="272374"/>
            <a:ext cx="4160228" cy="23854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278904-5C6E-4A1A-BD82-420EBC324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003" y="2923871"/>
            <a:ext cx="4429125" cy="23526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4485E1-9BC7-418B-8867-DCC198751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6754" y="399630"/>
            <a:ext cx="3696895" cy="197392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86072E-FC78-40FC-BBA7-580737E817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4719" y="4028670"/>
            <a:ext cx="3958930" cy="22811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90943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1AEC6-D98F-4B95-A81D-00B940E5C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lt-LT" sz="4800"/>
              <a:t>Exam</a:t>
            </a:r>
            <a:r>
              <a:rPr lang="en-US" sz="4800"/>
              <a:t>!</a:t>
            </a:r>
            <a:endParaRPr lang="lt-LT" sz="48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48C40-1C61-4587-9A73-269A479B3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2200" dirty="0">
                <a:solidFill>
                  <a:schemeClr val="bg1"/>
                </a:solidFill>
              </a:rPr>
              <a:t>Kahoot!</a:t>
            </a:r>
            <a:endParaRPr lang="lt-LT" sz="2200" dirty="0">
              <a:solidFill>
                <a:schemeClr val="bg1"/>
              </a:solidFill>
            </a:endParaRPr>
          </a:p>
          <a:p>
            <a:pPr marL="0" indent="0" algn="l" fontAlgn="base">
              <a:buNone/>
            </a:pPr>
            <a:r>
              <a:rPr lang="en-US" sz="3200" b="0" i="0" dirty="0">
                <a:solidFill>
                  <a:srgbClr val="333333"/>
                </a:solidFill>
                <a:effectLst/>
                <a:latin typeface="Montserrat" panose="020B0604020202020204" pitchFamily="2" charset="-70"/>
              </a:rPr>
              <a:t>Join at </a:t>
            </a:r>
            <a:r>
              <a:rPr lang="en-US" sz="3200" b="1" i="0" dirty="0">
                <a:solidFill>
                  <a:srgbClr val="333333"/>
                </a:solidFill>
                <a:effectLst/>
                <a:latin typeface="inherit"/>
              </a:rPr>
              <a:t>www.kahoot.it</a:t>
            </a:r>
            <a:endParaRPr lang="en-US" sz="3200" b="0" i="0" dirty="0">
              <a:solidFill>
                <a:srgbClr val="333333"/>
              </a:solidFill>
              <a:effectLst/>
              <a:latin typeface="Montserrat" panose="020B0604020202020204" pitchFamily="2" charset="-70"/>
            </a:endParaRPr>
          </a:p>
          <a:p>
            <a:pPr marL="0" indent="0" algn="l" fontAlgn="base">
              <a:buNone/>
            </a:pPr>
            <a:r>
              <a:rPr lang="en-US" sz="3200" b="0" i="0" dirty="0">
                <a:solidFill>
                  <a:srgbClr val="333333"/>
                </a:solidFill>
                <a:effectLst/>
                <a:latin typeface="Montserrat" panose="020B0604020202020204" pitchFamily="2" charset="-70"/>
              </a:rPr>
              <a:t>or with the </a:t>
            </a:r>
            <a:r>
              <a:rPr lang="en-US" sz="3200" b="1" i="0" dirty="0">
                <a:solidFill>
                  <a:srgbClr val="333333"/>
                </a:solidFill>
                <a:effectLst/>
                <a:latin typeface="inherit"/>
              </a:rPr>
              <a:t>Kahoot! app</a:t>
            </a:r>
            <a:endParaRPr lang="en-US" sz="3200" b="0" i="0" dirty="0">
              <a:solidFill>
                <a:srgbClr val="333333"/>
              </a:solidFill>
              <a:effectLst/>
              <a:latin typeface="Montserrat" panose="020B0604020202020204" pitchFamily="2" charset="-70"/>
            </a:endParaRPr>
          </a:p>
          <a:p>
            <a:pPr marL="0" indent="0">
              <a:buNone/>
            </a:pPr>
            <a:endParaRPr lang="lt-LT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731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5C1D32-9DEF-4DBC-A1DF-419538A698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237" y="914400"/>
            <a:ext cx="3657600" cy="2887579"/>
          </a:xfrm>
        </p:spPr>
        <p:txBody>
          <a:bodyPr>
            <a:normAutofit/>
          </a:bodyPr>
          <a:lstStyle/>
          <a:p>
            <a:r>
              <a:rPr lang="lt-LT" sz="4800">
                <a:solidFill>
                  <a:srgbClr val="FFFFFF"/>
                </a:solidFill>
              </a:rPr>
              <a:t>Stereotypes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9BDEDC-2162-45B4-A3DE-AA4C41312F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237" y="4170501"/>
            <a:ext cx="3657600" cy="1525597"/>
          </a:xfrm>
        </p:spPr>
        <p:txBody>
          <a:bodyPr>
            <a:normAutofit/>
          </a:bodyPr>
          <a:lstStyle/>
          <a:p>
            <a:r>
              <a:rPr lang="lt-LT" sz="2000">
                <a:solidFill>
                  <a:srgbClr val="FFFFFF"/>
                </a:solidFill>
              </a:rPr>
              <a:t>Video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person wearing a garment&#10;&#10;Description automatically generated with low confidence">
            <a:extLst>
              <a:ext uri="{FF2B5EF4-FFF2-40B4-BE49-F238E27FC236}">
                <a16:creationId xmlns:a16="http://schemas.microsoft.com/office/drawing/2014/main" id="{B4D6FA3D-802D-4D3A-B881-DC1FD8477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971" y="492573"/>
            <a:ext cx="5513246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63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5DD13-80EB-4F0C-B7AA-3BB08C899F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5158" y="103550"/>
            <a:ext cx="3364992" cy="764789"/>
          </a:xfrm>
        </p:spPr>
        <p:txBody>
          <a:bodyPr>
            <a:normAutofit fontScale="90000"/>
          </a:bodyPr>
          <a:lstStyle/>
          <a:p>
            <a:pPr algn="l"/>
            <a:r>
              <a:rPr lang="lt-LT" sz="5400" dirty="0"/>
              <a:t>Google it</a:t>
            </a:r>
            <a:r>
              <a:rPr lang="en-US" sz="5400" dirty="0"/>
              <a:t>!</a:t>
            </a:r>
            <a:endParaRPr lang="lt-LT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528076-1BD4-49D5-94B6-40D1B3350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0459" y="1218292"/>
            <a:ext cx="5286840" cy="5153763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Is QA a bad job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?&lt;..&gt; But if you think about it, </a:t>
            </a:r>
            <a:r>
              <a:rPr lang="en-US" sz="2000" b="1" i="0" dirty="0">
                <a:effectLst/>
                <a:latin typeface="arial" panose="020B0604020202020204" pitchFamily="34" charset="0"/>
              </a:rPr>
              <a:t>jobs related to QA are actually not bad after all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.&lt;..&gt;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Is QA really necessary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? </a:t>
            </a:r>
            <a:r>
              <a:rPr lang="en-US" sz="2000" b="1" i="0" dirty="0">
                <a:effectLst/>
                <a:latin typeface="arial" panose="020B0604020202020204" pitchFamily="34" charset="0"/>
              </a:rPr>
              <a:t>QA-based testing is important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, whether implemented as a support role for development teams &lt;..&gt;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Is QA testing dying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? At a high level, </a:t>
            </a:r>
            <a:r>
              <a:rPr lang="en-US" sz="2000" b="1" i="0" dirty="0">
                <a:effectLst/>
                <a:latin typeface="arial" panose="020B0604020202020204" pitchFamily="34" charset="0"/>
              </a:rPr>
              <a:t>software QA as a guiding process is dying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, though testing will always be needed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Is quality assurance boring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? Many testers get </a:t>
            </a:r>
            <a:r>
              <a:rPr lang="en-US" sz="2000" b="1" i="0" dirty="0">
                <a:effectLst/>
                <a:latin typeface="arial" panose="020B0604020202020204" pitchFamily="34" charset="0"/>
              </a:rPr>
              <a:t>bored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 due to their monotonous job &lt;…&gt;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How do you deal with QA</a:t>
            </a:r>
            <a:r>
              <a:rPr lang="en-US" sz="2000" b="1" i="0" dirty="0">
                <a:effectLst/>
                <a:latin typeface="arial" panose="020B0604020202020204" pitchFamily="34" charset="0"/>
              </a:rPr>
              <a:t>? 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Respect for QA . “Don't take it personally” is advice that's easier said than done.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600" b="0" i="0" dirty="0">
              <a:effectLst/>
              <a:latin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600" b="0" i="0" dirty="0">
              <a:effectLst/>
              <a:latin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600" b="0" i="0" dirty="0">
              <a:effectLst/>
              <a:latin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600" b="0" i="0" dirty="0">
              <a:effectLst/>
              <a:latin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600" b="0" i="0" dirty="0">
              <a:effectLst/>
              <a:latin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lt-LT" sz="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20D64C-3E8E-4476-90ED-37FF015D4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153" y="868339"/>
            <a:ext cx="4789791" cy="406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15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4B6ECB93-D7FF-4F09-A8ED-D4588EE7C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9110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5F277-127A-443B-A135-A31856479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>
            <a:normAutofit/>
          </a:bodyPr>
          <a:lstStyle/>
          <a:p>
            <a:r>
              <a:rPr lang="lt-LT">
                <a:solidFill>
                  <a:schemeClr val="bg1"/>
                </a:solidFill>
              </a:rPr>
              <a:t>Facts</a:t>
            </a:r>
            <a:r>
              <a:rPr lang="en-US">
                <a:solidFill>
                  <a:schemeClr val="bg1"/>
                </a:solidFill>
              </a:rPr>
              <a:t>!</a:t>
            </a:r>
            <a:endParaRPr lang="lt-LT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8C0BE-C878-4261-99D4-DA96C4BBB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2276857"/>
            <a:ext cx="7367699" cy="3900106"/>
          </a:xfrm>
        </p:spPr>
        <p:txBody>
          <a:bodyPr anchor="ctr">
            <a:normAutofit/>
          </a:bodyPr>
          <a:lstStyle/>
          <a:p>
            <a:r>
              <a:rPr lang="en-US" sz="2200" i="0" dirty="0">
                <a:effectLst/>
                <a:latin typeface="Helvetica Neue"/>
              </a:rPr>
              <a:t>Myth</a:t>
            </a:r>
            <a:r>
              <a:rPr lang="en-US" sz="2200" b="1" i="0" dirty="0">
                <a:effectLst/>
                <a:latin typeface="Helvetica Neue"/>
              </a:rPr>
              <a:t> - </a:t>
            </a:r>
            <a:r>
              <a:rPr lang="en-US" sz="2200" i="0" dirty="0">
                <a:effectLst/>
                <a:latin typeface="Helvetica Neue"/>
              </a:rPr>
              <a:t>Testing is too expensive </a:t>
            </a:r>
          </a:p>
          <a:p>
            <a:pPr marL="0" indent="0">
              <a:buNone/>
            </a:pPr>
            <a:r>
              <a:rPr lang="en-US" sz="2200" b="1" i="0" dirty="0">
                <a:effectLst/>
                <a:latin typeface="Helvetica Neue"/>
              </a:rPr>
              <a:t>Fact</a:t>
            </a:r>
            <a:r>
              <a:rPr lang="ru-RU" sz="2200" b="1" i="0" dirty="0">
                <a:effectLst/>
                <a:latin typeface="Helvetica Neue"/>
              </a:rPr>
              <a:t>! </a:t>
            </a:r>
            <a:r>
              <a:rPr lang="lt-LT" sz="2200" dirty="0">
                <a:latin typeface="Helvetica Neue"/>
              </a:rPr>
              <a:t>W</a:t>
            </a:r>
            <a:r>
              <a:rPr lang="en-US" sz="2200" b="0" i="0" dirty="0">
                <a:effectLst/>
                <a:latin typeface="Helvetica Neue"/>
              </a:rPr>
              <a:t>hat costs more money - </a:t>
            </a:r>
            <a:r>
              <a:rPr lang="en-US" sz="2200" b="1" i="0" dirty="0">
                <a:effectLst/>
                <a:latin typeface="Helvetica Neue"/>
              </a:rPr>
              <a:t>paying for proper testing or the lost opportunities</a:t>
            </a:r>
            <a:r>
              <a:rPr lang="en-US" sz="2200" b="0" i="0" dirty="0">
                <a:effectLst/>
                <a:latin typeface="Helvetica Neue"/>
              </a:rPr>
              <a:t> and market share created by a buggy software release?</a:t>
            </a:r>
            <a:endParaRPr lang="lt-LT" sz="2200" b="0" i="0" dirty="0">
              <a:effectLst/>
              <a:latin typeface="Helvetica Neue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Helvetica Neue"/>
            </a:endParaRPr>
          </a:p>
          <a:p>
            <a:r>
              <a:rPr lang="en-US" sz="2200" i="0" dirty="0">
                <a:effectLst/>
                <a:latin typeface="Helvetica Neue"/>
              </a:rPr>
              <a:t>Myth</a:t>
            </a:r>
            <a:r>
              <a:rPr lang="en-US" sz="2200" b="1" i="0" dirty="0">
                <a:effectLst/>
                <a:latin typeface="Helvetica Neue"/>
              </a:rPr>
              <a:t> - </a:t>
            </a:r>
            <a:r>
              <a:rPr lang="en-US" sz="2200" i="0" dirty="0">
                <a:effectLst/>
                <a:latin typeface="Helvetica Neue"/>
              </a:rPr>
              <a:t>Testing is easy, no formal training is needed:</a:t>
            </a:r>
            <a:r>
              <a:rPr lang="ru-RU" sz="2200" i="0" dirty="0">
                <a:effectLst/>
                <a:latin typeface="Helvetica Neue"/>
              </a:rPr>
              <a:t> </a:t>
            </a:r>
            <a:endParaRPr lang="en-US" sz="2200" i="0" dirty="0">
              <a:effectLst/>
              <a:latin typeface="Helvetica Neue"/>
            </a:endParaRPr>
          </a:p>
          <a:p>
            <a:pPr marL="0" indent="0">
              <a:buNone/>
            </a:pPr>
            <a:r>
              <a:rPr lang="lt-LT" sz="2200" b="1" i="0" dirty="0" err="1">
                <a:effectLst/>
                <a:latin typeface="Helvetica Neue"/>
              </a:rPr>
              <a:t>Fact</a:t>
            </a:r>
            <a:r>
              <a:rPr lang="en-US" sz="2200" b="1" i="0" dirty="0">
                <a:effectLst/>
                <a:latin typeface="Helvetica Neue"/>
              </a:rPr>
              <a:t>! </a:t>
            </a:r>
            <a:r>
              <a:rPr lang="lt-LT" sz="2200" dirty="0">
                <a:latin typeface="Helvetica Neue"/>
              </a:rPr>
              <a:t>I</a:t>
            </a:r>
            <a:r>
              <a:rPr lang="en-US" sz="2200" b="0" i="0" dirty="0">
                <a:effectLst/>
                <a:latin typeface="Helvetica Neue"/>
              </a:rPr>
              <a:t>n reality, quality and thorough software </a:t>
            </a:r>
            <a:r>
              <a:rPr lang="en-US" sz="2200" b="1" i="0" dirty="0">
                <a:effectLst/>
                <a:latin typeface="Helvetica Neue"/>
              </a:rPr>
              <a:t>testing is very challenging</a:t>
            </a:r>
          </a:p>
          <a:p>
            <a:pPr marL="0" indent="0">
              <a:buNone/>
            </a:pPr>
            <a:endParaRPr lang="en-US" sz="2200" b="1" i="0" dirty="0">
              <a:effectLst/>
              <a:latin typeface="Helvetica Neue"/>
            </a:endParaRPr>
          </a:p>
          <a:p>
            <a:endParaRPr lang="lt-LT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9540E6-455F-4BF3-801E-6BDA2253AF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" r="3037" b="-1"/>
          <a:stretch/>
        </p:blipFill>
        <p:spPr>
          <a:xfrm>
            <a:off x="8330348" y="2130358"/>
            <a:ext cx="3740251" cy="290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73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B6ECB93-D7FF-4F09-A8ED-D4588EE7C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8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9110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56349E-3CBA-402C-A501-49D93E4B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>
            <a:normAutofit/>
          </a:bodyPr>
          <a:lstStyle/>
          <a:p>
            <a:r>
              <a:rPr lang="lt-LT">
                <a:solidFill>
                  <a:schemeClr val="bg1"/>
                </a:solidFill>
              </a:rPr>
              <a:t>Facts</a:t>
            </a:r>
            <a:r>
              <a:rPr lang="en-US">
                <a:solidFill>
                  <a:schemeClr val="bg1"/>
                </a:solidFill>
              </a:rPr>
              <a:t>!</a:t>
            </a:r>
            <a:endParaRPr lang="lt-LT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5B579-A7CA-46A9-AA0E-E989DE7A0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842" y="2413263"/>
            <a:ext cx="7109298" cy="4263321"/>
          </a:xfrm>
        </p:spPr>
        <p:txBody>
          <a:bodyPr anchor="ctr">
            <a:normAutofit fontScale="85000" lnSpcReduction="10000"/>
          </a:bodyPr>
          <a:lstStyle/>
          <a:p>
            <a:r>
              <a:rPr lang="en-US" sz="2400" dirty="0">
                <a:latin typeface="Helvetica Neue"/>
              </a:rPr>
              <a:t>Myth - A software tester’s only task is to find bugs... Period &lt;..&gt;</a:t>
            </a:r>
          </a:p>
          <a:p>
            <a:pPr marL="0" indent="0">
              <a:buNone/>
            </a:pPr>
            <a:r>
              <a:rPr lang="en-US" sz="2400" b="1" dirty="0">
                <a:latin typeface="Helvetica Neue"/>
              </a:rPr>
              <a:t>Fact</a:t>
            </a:r>
            <a:r>
              <a:rPr lang="ru-RU" sz="2400" b="1" dirty="0">
                <a:latin typeface="Helvetica Neue"/>
              </a:rPr>
              <a:t>!</a:t>
            </a:r>
            <a:r>
              <a:rPr lang="en-US" sz="2400" b="1" dirty="0">
                <a:latin typeface="Helvetica Neue"/>
              </a:rPr>
              <a:t> </a:t>
            </a:r>
            <a:r>
              <a:rPr lang="en-US" sz="2400" dirty="0">
                <a:latin typeface="Helvetica Neue"/>
              </a:rPr>
              <a:t>Testers do not only test, they </a:t>
            </a:r>
            <a:r>
              <a:rPr lang="en-US" sz="2400" b="1" dirty="0">
                <a:latin typeface="Helvetica Neue"/>
              </a:rPr>
              <a:t>understand the development process</a:t>
            </a:r>
            <a:r>
              <a:rPr lang="en-US" sz="2400" dirty="0">
                <a:latin typeface="Helvetica Neue"/>
              </a:rPr>
              <a:t> and </a:t>
            </a:r>
            <a:r>
              <a:rPr lang="en-US" sz="2400" b="1" dirty="0">
                <a:latin typeface="Helvetica Neue"/>
              </a:rPr>
              <a:t>business goals </a:t>
            </a:r>
            <a:r>
              <a:rPr lang="en-US" sz="2400" dirty="0">
                <a:latin typeface="Helvetica Neue"/>
              </a:rPr>
              <a:t>of your software.</a:t>
            </a:r>
            <a:endParaRPr lang="ru-RU" sz="2400" dirty="0">
              <a:latin typeface="Helvetica Neue"/>
            </a:endParaRPr>
          </a:p>
          <a:p>
            <a:pPr marL="0" indent="0">
              <a:buNone/>
            </a:pPr>
            <a:endParaRPr lang="ru-RU" sz="2400" dirty="0">
              <a:latin typeface="Helvetica Neue"/>
            </a:endParaRPr>
          </a:p>
          <a:p>
            <a:r>
              <a:rPr lang="en-US" sz="2400" dirty="0">
                <a:latin typeface="Helvetica Neue"/>
              </a:rPr>
              <a:t>Myth - Automation eliminates the need for manual testing</a:t>
            </a:r>
            <a:endParaRPr lang="ru-RU" sz="2400" dirty="0">
              <a:latin typeface="Helvetica Neue"/>
            </a:endParaRPr>
          </a:p>
          <a:p>
            <a:pPr marL="0" indent="0">
              <a:buNone/>
            </a:pPr>
            <a:r>
              <a:rPr lang="lt-LT" sz="2400" b="1" dirty="0" err="1">
                <a:latin typeface="Helvetica Neue"/>
              </a:rPr>
              <a:t>Fact</a:t>
            </a:r>
            <a:r>
              <a:rPr lang="en-US" sz="2400" b="1" dirty="0">
                <a:latin typeface="Helvetica Neue"/>
              </a:rPr>
              <a:t>!</a:t>
            </a:r>
            <a:r>
              <a:rPr lang="en-US" sz="2400" dirty="0">
                <a:latin typeface="Helvetica Neue"/>
              </a:rPr>
              <a:t> Automation testing </a:t>
            </a:r>
            <a:r>
              <a:rPr lang="en-US" sz="2400" b="1" dirty="0">
                <a:latin typeface="Helvetica Neue"/>
              </a:rPr>
              <a:t>is no substitute</a:t>
            </a:r>
            <a:r>
              <a:rPr lang="en-US" sz="2400" dirty="0">
                <a:latin typeface="Helvetica Neue"/>
              </a:rPr>
              <a:t> for manual testing.</a:t>
            </a:r>
          </a:p>
          <a:p>
            <a:endParaRPr lang="ru-RU" sz="2400" dirty="0">
              <a:latin typeface="Helvetica Neue"/>
            </a:endParaRPr>
          </a:p>
          <a:p>
            <a:r>
              <a:rPr lang="en-US" sz="2400" dirty="0">
                <a:latin typeface="Helvetica Neue"/>
              </a:rPr>
              <a:t>Myth - Testing means bug-free code.</a:t>
            </a:r>
          </a:p>
          <a:p>
            <a:pPr marL="0" indent="0">
              <a:buNone/>
            </a:pPr>
            <a:r>
              <a:rPr lang="en-US" sz="2400" b="1" dirty="0">
                <a:latin typeface="Helvetica Neue"/>
              </a:rPr>
              <a:t>Fact</a:t>
            </a:r>
            <a:r>
              <a:rPr lang="ru-RU" sz="2400" b="1" dirty="0">
                <a:latin typeface="Helvetica Neue"/>
              </a:rPr>
              <a:t>!</a:t>
            </a:r>
            <a:r>
              <a:rPr lang="ru-RU" sz="2400" dirty="0">
                <a:latin typeface="Helvetica Neue"/>
              </a:rPr>
              <a:t> </a:t>
            </a:r>
            <a:r>
              <a:rPr lang="en-US" sz="2400" dirty="0">
                <a:latin typeface="Helvetica Neue"/>
              </a:rPr>
              <a:t>Testing </a:t>
            </a:r>
            <a:r>
              <a:rPr lang="en-US" sz="2400" b="1" dirty="0">
                <a:latin typeface="Helvetica Neue"/>
              </a:rPr>
              <a:t>merely helps identify</a:t>
            </a:r>
            <a:r>
              <a:rPr lang="en-US" sz="2400" dirty="0">
                <a:latin typeface="Helvetica Neue"/>
              </a:rPr>
              <a:t> the bugs in software</a:t>
            </a:r>
          </a:p>
          <a:p>
            <a:pPr marL="0" indent="0">
              <a:buNone/>
            </a:pPr>
            <a:endParaRPr lang="en-US" sz="1500" b="1" i="0" dirty="0">
              <a:effectLst/>
              <a:latin typeface="Helvetica Neue"/>
            </a:endParaRPr>
          </a:p>
          <a:p>
            <a:pPr marL="0" indent="0">
              <a:buNone/>
            </a:pPr>
            <a:endParaRPr lang="en-US" sz="1500" i="0" dirty="0">
              <a:effectLst/>
              <a:latin typeface="Helvetica Neue"/>
            </a:endParaRPr>
          </a:p>
          <a:p>
            <a:endParaRPr lang="lt-LT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D1588A-FD18-4B32-8ED5-03F303DA02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" r="3037" b="-1"/>
          <a:stretch/>
        </p:blipFill>
        <p:spPr>
          <a:xfrm>
            <a:off x="8343808" y="2020762"/>
            <a:ext cx="3621949" cy="281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88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1F1057-5BE1-4225-A683-77E4BCCAB0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500" b="156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Rectangle 1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9644AC-5989-43B0-89D4-C215200A9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Types of testers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6251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42D34-06E8-40F2-8D0E-A2838E939C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198" y="838985"/>
            <a:ext cx="9144000" cy="38969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Types of testers</a:t>
            </a:r>
            <a:endParaRPr lang="lt-L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4A7D72-D322-4F43-BCF6-8F3813D28B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4124" y="1952346"/>
            <a:ext cx="9144000" cy="1655762"/>
          </a:xfrm>
        </p:spPr>
        <p:txBody>
          <a:bodyPr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 Neue"/>
              </a:rPr>
              <a:t>The curious tester - often think outside the box.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 Neue"/>
              </a:rPr>
              <a:t>Tester to the letter - makes extra effort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 Neue"/>
              </a:rPr>
              <a:t>The stubborn tester - will not give up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 Neue"/>
              </a:rPr>
              <a:t>The thorough tester - clear and structured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 Neue"/>
              </a:rPr>
              <a:t>Diplomatic tester - gives constructive criticism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 Neue"/>
              </a:rPr>
              <a:t>Life-long learner tester - focus on keeping up to date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 Neue"/>
              </a:rPr>
              <a:t>The enthusiastic tester - the one who is eager to work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 Neue"/>
              </a:rPr>
              <a:t>The eager tester - perfectionist, likes to hack the system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200" dirty="0">
              <a:latin typeface="Helvetica Neue"/>
            </a:endParaRPr>
          </a:p>
          <a:p>
            <a:pPr defTabSz="914400" fontAlgn="ctr"/>
            <a:endParaRPr lang="lt-LT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 font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https://reqtest.com/testing-blog/what-makes-a-great-tester-infographic/</a:t>
            </a:r>
          </a:p>
          <a:p>
            <a:pPr algn="l"/>
            <a:endParaRPr lang="lt-LT" sz="2200" dirty="0">
              <a:latin typeface="Helvetica Neue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3C1162-D5E1-464B-97A6-2C2D007B4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1152" y="763571"/>
            <a:ext cx="3433943" cy="346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78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EF82D-F9A9-44A8-AF97-B6B63E2A57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237" y="1809347"/>
            <a:ext cx="3657600" cy="1992632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Testing in Waterfall model</a:t>
            </a:r>
            <a:endParaRPr lang="lt-LT" sz="48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118D97-4EF0-4AD0-9E08-5C995726E9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237" y="4170501"/>
            <a:ext cx="3657600" cy="1525597"/>
          </a:xfrm>
        </p:spPr>
        <p:txBody>
          <a:bodyPr>
            <a:normAutofit/>
          </a:bodyPr>
          <a:lstStyle/>
          <a:p>
            <a:r>
              <a:rPr lang="en-US" sz="1700" b="1" i="0" dirty="0">
                <a:solidFill>
                  <a:srgbClr val="FFFFFF"/>
                </a:solidFill>
                <a:effectLst/>
                <a:latin typeface="urw-din"/>
              </a:rPr>
              <a:t>Waterfall Testing: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b="0" i="0" dirty="0">
                <a:solidFill>
                  <a:srgbClr val="FFFFFF"/>
                </a:solidFill>
                <a:effectLst/>
                <a:latin typeface="urw-din"/>
              </a:rPr>
              <a:t>Waterfall Testing is a type of software testing in which testing is a different phase and there are steps </a:t>
            </a:r>
            <a:r>
              <a:rPr lang="en-US" sz="1700" b="0" i="0" dirty="0" err="1">
                <a:solidFill>
                  <a:srgbClr val="FFFFFF"/>
                </a:solidFill>
                <a:effectLst/>
                <a:latin typeface="urw-din"/>
              </a:rPr>
              <a:t>anf</a:t>
            </a:r>
            <a:r>
              <a:rPr lang="en-US" sz="1700" b="0" i="0" dirty="0">
                <a:solidFill>
                  <a:srgbClr val="FFFFFF"/>
                </a:solidFill>
                <a:effectLst/>
                <a:latin typeface="urw-din"/>
              </a:rPr>
              <a:t> steps classified and testing is performed only in that order.</a:t>
            </a:r>
            <a:endParaRPr lang="lt-LT" sz="1700" dirty="0">
              <a:solidFill>
                <a:srgbClr val="FFFFFF"/>
              </a:solidFill>
            </a:endParaRPr>
          </a:p>
        </p:txBody>
      </p:sp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4558DD6-BFB2-42EB-B846-351ABEF90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822" y="1417756"/>
            <a:ext cx="6553545" cy="403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309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4D1D31B2D79045B58FE0DA0E330BE1" ma:contentTypeVersion="5" ma:contentTypeDescription="Create a new document." ma:contentTypeScope="" ma:versionID="74d43313ca9d2405019e0cb6758b053e">
  <xsd:schema xmlns:xsd="http://www.w3.org/2001/XMLSchema" xmlns:xs="http://www.w3.org/2001/XMLSchema" xmlns:p="http://schemas.microsoft.com/office/2006/metadata/properties" xmlns:ns2="c3b05c61-09f4-4709-a614-ce5bec958a0c" targetNamespace="http://schemas.microsoft.com/office/2006/metadata/properties" ma:root="true" ma:fieldsID="fa8adb9c4fa0796b1dec37c1f3523a10" ns2:_="">
    <xsd:import namespace="c3b05c61-09f4-4709-a614-ce5bec958a0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b05c61-09f4-4709-a614-ce5bec958a0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E0A7F32-19EE-4473-9858-AE5A24EF2847}"/>
</file>

<file path=customXml/itemProps2.xml><?xml version="1.0" encoding="utf-8"?>
<ds:datastoreItem xmlns:ds="http://schemas.openxmlformats.org/officeDocument/2006/customXml" ds:itemID="{4AFDBEF6-E98F-4D87-9E70-DA869AA8830A}"/>
</file>

<file path=customXml/itemProps3.xml><?xml version="1.0" encoding="utf-8"?>
<ds:datastoreItem xmlns:ds="http://schemas.openxmlformats.org/officeDocument/2006/customXml" ds:itemID="{35A7402F-3176-4A72-9B85-EEF237E5CB65}"/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841</Words>
  <Application>Microsoft Office PowerPoint</Application>
  <PresentationFormat>Widescreen</PresentationFormat>
  <Paragraphs>118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Arial</vt:lpstr>
      <vt:lpstr>Arial</vt:lpstr>
      <vt:lpstr>Calibri</vt:lpstr>
      <vt:lpstr>Calibri Light</vt:lpstr>
      <vt:lpstr>Helvetica Neue</vt:lpstr>
      <vt:lpstr>inherit</vt:lpstr>
      <vt:lpstr>Montserrat</vt:lpstr>
      <vt:lpstr>MuseoSans</vt:lpstr>
      <vt:lpstr>urw-din</vt:lpstr>
      <vt:lpstr>Wingdings</vt:lpstr>
      <vt:lpstr>Office Theme</vt:lpstr>
      <vt:lpstr>Before start</vt:lpstr>
      <vt:lpstr>Myth or True? Menti.com Code:  </vt:lpstr>
      <vt:lpstr>Stereotypes</vt:lpstr>
      <vt:lpstr>Google it!</vt:lpstr>
      <vt:lpstr>Facts!</vt:lpstr>
      <vt:lpstr>Facts!</vt:lpstr>
      <vt:lpstr>Types of testers</vt:lpstr>
      <vt:lpstr>Types of testers</vt:lpstr>
      <vt:lpstr>Testing in Waterfall model</vt:lpstr>
      <vt:lpstr>Testing in Agile</vt:lpstr>
      <vt:lpstr>Testing in safe</vt:lpstr>
      <vt:lpstr>Difference between Agile Testing and Waterfall Testing</vt:lpstr>
      <vt:lpstr>Break</vt:lpstr>
      <vt:lpstr>Tester vs other roles in Agile team</vt:lpstr>
      <vt:lpstr>Scrum team</vt:lpstr>
      <vt:lpstr>Tester vs other roles in Agile team</vt:lpstr>
      <vt:lpstr>Teamwork in distributed team</vt:lpstr>
      <vt:lpstr>Be productive</vt:lpstr>
      <vt:lpstr>Soft skills: The most essential skills for a QA‘s </vt:lpstr>
      <vt:lpstr>Skills from Linkedin world:</vt:lpstr>
      <vt:lpstr>QA‘s: what are we talking about ourselves?</vt:lpstr>
      <vt:lpstr>Employers: what are they looking for?</vt:lpstr>
      <vt:lpstr>Exam!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Stereotypes</dc:title>
  <dc:creator>Gintarė Valauskaitė</dc:creator>
  <cp:lastModifiedBy>Gintarė Valauskaitė</cp:lastModifiedBy>
  <cp:revision>37</cp:revision>
  <dcterms:created xsi:type="dcterms:W3CDTF">2022-01-24T08:40:15Z</dcterms:created>
  <dcterms:modified xsi:type="dcterms:W3CDTF">2022-03-30T07:28:56Z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0x0101002B4D1D31B2D79045B58FE0DA0E330BE1</vt:lpwstr>
  </property>
</Properties>
</file>